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301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27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0CDA"/>
    <a:srgbClr val="FFCCFF"/>
    <a:srgbClr val="C7DB0B"/>
    <a:srgbClr val="0E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168A6D-6A84-4118-9F41-2BD52B84E783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614685-33E4-4B17-9BC5-B20D38618C71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кәсіпорынды тиімді басқару стратегиясын жасау және іске асыру</a:t>
          </a:r>
          <a:endParaRPr lang="ru-RU" b="1" dirty="0">
            <a:solidFill>
              <a:schemeClr val="tx1"/>
            </a:solidFill>
          </a:endParaRPr>
        </a:p>
      </dgm:t>
    </dgm:pt>
    <dgm:pt modelId="{8A040586-D66F-4EED-BC47-66EE6F5EA1F7}" type="parTrans" cxnId="{88385E9C-A6AB-4603-9352-4A749148E2F1}">
      <dgm:prSet/>
      <dgm:spPr/>
      <dgm:t>
        <a:bodyPr/>
        <a:lstStyle/>
        <a:p>
          <a:endParaRPr lang="ru-RU"/>
        </a:p>
      </dgm:t>
    </dgm:pt>
    <dgm:pt modelId="{7C685356-BA94-4A0F-A94A-75B8510D043C}" type="sibTrans" cxnId="{88385E9C-A6AB-4603-9352-4A749148E2F1}">
      <dgm:prSet/>
      <dgm:spPr/>
      <dgm:t>
        <a:bodyPr/>
        <a:lstStyle/>
        <a:p>
          <a:endParaRPr lang="ru-RU"/>
        </a:p>
      </dgm:t>
    </dgm:pt>
    <dgm:pt modelId="{035A2284-6F98-45BD-9E61-7EAE45D42CCD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есеп саясаты</a:t>
          </a:r>
          <a:endParaRPr lang="ru-RU" b="1" dirty="0">
            <a:solidFill>
              <a:schemeClr val="tx1"/>
            </a:solidFill>
          </a:endParaRPr>
        </a:p>
      </dgm:t>
    </dgm:pt>
    <dgm:pt modelId="{049C5C38-D651-4E3D-AD5C-DCE7BC6A7289}" type="parTrans" cxnId="{B0E699F3-8F75-4365-8157-B5FA2C872B6C}">
      <dgm:prSet/>
      <dgm:spPr/>
      <dgm:t>
        <a:bodyPr/>
        <a:lstStyle/>
        <a:p>
          <a:endParaRPr lang="ru-RU"/>
        </a:p>
      </dgm:t>
    </dgm:pt>
    <dgm:pt modelId="{45E41B4A-8847-43A1-AC1C-4D25C6529034}" type="sibTrans" cxnId="{B0E699F3-8F75-4365-8157-B5FA2C872B6C}">
      <dgm:prSet/>
      <dgm:spPr/>
      <dgm:t>
        <a:bodyPr/>
        <a:lstStyle/>
        <a:p>
          <a:endParaRPr lang="ru-RU"/>
        </a:p>
      </dgm:t>
    </dgm:pt>
    <dgm:pt modelId="{ED4CD6EF-91A2-4C74-97D9-ADDE643FAA18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есеп беру мен бухгалтерлік есептің дұрыс жасалуы</a:t>
          </a:r>
          <a:endParaRPr lang="ru-RU" b="1" dirty="0">
            <a:solidFill>
              <a:schemeClr val="tx1"/>
            </a:solidFill>
          </a:endParaRPr>
        </a:p>
      </dgm:t>
    </dgm:pt>
    <dgm:pt modelId="{95B15AA8-1B8A-4AF1-A511-FC45A246B01D}" type="parTrans" cxnId="{9FD06E40-9B0B-4925-9570-D74CCE7744D9}">
      <dgm:prSet/>
      <dgm:spPr/>
      <dgm:t>
        <a:bodyPr/>
        <a:lstStyle/>
        <a:p>
          <a:endParaRPr lang="ru-RU"/>
        </a:p>
      </dgm:t>
    </dgm:pt>
    <dgm:pt modelId="{6DB695B0-B4CD-43A7-8398-0BF1BF5D64E0}" type="sibTrans" cxnId="{9FD06E40-9B0B-4925-9570-D74CCE7744D9}">
      <dgm:prSet/>
      <dgm:spPr/>
      <dgm:t>
        <a:bodyPr/>
        <a:lstStyle/>
        <a:p>
          <a:endParaRPr lang="ru-RU"/>
        </a:p>
      </dgm:t>
    </dgm:pt>
    <dgm:pt modelId="{D10A887B-1B2E-4D17-AF12-A9230AE95876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салықтық жоспарлау сызбасы</a:t>
          </a:r>
          <a:endParaRPr lang="ru-RU" b="1" dirty="0">
            <a:solidFill>
              <a:schemeClr val="tx1"/>
            </a:solidFill>
          </a:endParaRPr>
        </a:p>
      </dgm:t>
    </dgm:pt>
    <dgm:pt modelId="{A63DF828-6ECC-4914-B8EC-712E879F63E7}" type="parTrans" cxnId="{95A2555B-C563-4ACE-8C30-99ED8B9389AC}">
      <dgm:prSet/>
      <dgm:spPr/>
      <dgm:t>
        <a:bodyPr/>
        <a:lstStyle/>
        <a:p>
          <a:endParaRPr lang="ru-RU"/>
        </a:p>
      </dgm:t>
    </dgm:pt>
    <dgm:pt modelId="{1407AD42-ED9E-4609-87A1-F0A3EC310FA0}" type="sibTrans" cxnId="{95A2555B-C563-4ACE-8C30-99ED8B9389AC}">
      <dgm:prSet/>
      <dgm:spPr/>
      <dgm:t>
        <a:bodyPr/>
        <a:lstStyle/>
        <a:p>
          <a:endParaRPr lang="ru-RU"/>
        </a:p>
      </dgm:t>
    </dgm:pt>
    <dgm:pt modelId="{BCC2698C-3709-4A02-B80A-FF955467692B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салықтық күнтізбе</a:t>
          </a:r>
          <a:endParaRPr lang="ru-RU" b="1" dirty="0">
            <a:solidFill>
              <a:schemeClr val="tx1"/>
            </a:solidFill>
          </a:endParaRPr>
        </a:p>
      </dgm:t>
    </dgm:pt>
    <dgm:pt modelId="{0AB07ED9-5F1A-44BD-9FC3-ADD011AC029D}" type="parTrans" cxnId="{36665B49-26A7-430C-969B-5AE3066DB5AF}">
      <dgm:prSet/>
      <dgm:spPr/>
      <dgm:t>
        <a:bodyPr/>
        <a:lstStyle/>
        <a:p>
          <a:endParaRPr lang="ru-RU"/>
        </a:p>
      </dgm:t>
    </dgm:pt>
    <dgm:pt modelId="{B41BB1DC-D09D-4609-BCCB-36A1293E5C53}" type="sibTrans" cxnId="{36665B49-26A7-430C-969B-5AE3066DB5AF}">
      <dgm:prSet/>
      <dgm:spPr/>
      <dgm:t>
        <a:bodyPr/>
        <a:lstStyle/>
        <a:p>
          <a:endParaRPr lang="ru-RU"/>
        </a:p>
      </dgm:t>
    </dgm:pt>
    <dgm:pt modelId="{5495AA65-323E-44E7-AFA9-8E26BF6D1188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міндеттемелердің нақты орындалуы </a:t>
          </a:r>
          <a:endParaRPr lang="ru-RU" b="1" dirty="0">
            <a:solidFill>
              <a:schemeClr val="tx1"/>
            </a:solidFill>
          </a:endParaRPr>
        </a:p>
      </dgm:t>
    </dgm:pt>
    <dgm:pt modelId="{9CBBF02C-5D2B-4145-A222-1328B6387219}" type="parTrans" cxnId="{B643AC32-92E9-4A47-8818-14FD3F75FBB2}">
      <dgm:prSet/>
      <dgm:spPr/>
      <dgm:t>
        <a:bodyPr/>
        <a:lstStyle/>
        <a:p>
          <a:endParaRPr lang="ru-RU"/>
        </a:p>
      </dgm:t>
    </dgm:pt>
    <dgm:pt modelId="{F29031C4-64D2-4A20-A4F0-FD6A7E562514}" type="sibTrans" cxnId="{B643AC32-92E9-4A47-8818-14FD3F75FBB2}">
      <dgm:prSet/>
      <dgm:spPr/>
      <dgm:t>
        <a:bodyPr/>
        <a:lstStyle/>
        <a:p>
          <a:endParaRPr lang="ru-RU"/>
        </a:p>
      </dgm:t>
    </dgm:pt>
    <dgm:pt modelId="{A54AA75E-8939-401C-B28A-A21353C54DF6}" type="pres">
      <dgm:prSet presAssocID="{57168A6D-6A84-4118-9F41-2BD52B84E7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CFAD1D-2D83-4711-B971-673E8D0F1C0E}" type="pres">
      <dgm:prSet presAssocID="{37614685-33E4-4B17-9BC5-B20D38618C7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030A40-85B7-4612-AF59-ABCA03E7B529}" type="pres">
      <dgm:prSet presAssocID="{7C685356-BA94-4A0F-A94A-75B8510D043C}" presName="sibTrans" presStyleCnt="0"/>
      <dgm:spPr/>
    </dgm:pt>
    <dgm:pt modelId="{4A225F2D-DDF3-4E0A-A1BF-B19459DAD1BE}" type="pres">
      <dgm:prSet presAssocID="{035A2284-6F98-45BD-9E61-7EAE45D42CC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0FDBD-D85E-44A5-86D8-3FF654988E9F}" type="pres">
      <dgm:prSet presAssocID="{45E41B4A-8847-43A1-AC1C-4D25C6529034}" presName="sibTrans" presStyleCnt="0"/>
      <dgm:spPr/>
    </dgm:pt>
    <dgm:pt modelId="{CEF793CC-A808-48CC-8943-CA81AA3102F1}" type="pres">
      <dgm:prSet presAssocID="{ED4CD6EF-91A2-4C74-97D9-ADDE643FAA1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17CF65-9B0D-4C1F-B3B5-8CD451F5FB8E}" type="pres">
      <dgm:prSet presAssocID="{6DB695B0-B4CD-43A7-8398-0BF1BF5D64E0}" presName="sibTrans" presStyleCnt="0"/>
      <dgm:spPr/>
    </dgm:pt>
    <dgm:pt modelId="{67FDF6F0-0C5C-4614-9E10-5C9AE167EE55}" type="pres">
      <dgm:prSet presAssocID="{D10A887B-1B2E-4D17-AF12-A9230AE9587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A3B565-9425-47C9-9BBF-FA469D7D4A0F}" type="pres">
      <dgm:prSet presAssocID="{1407AD42-ED9E-4609-87A1-F0A3EC310FA0}" presName="sibTrans" presStyleCnt="0"/>
      <dgm:spPr/>
    </dgm:pt>
    <dgm:pt modelId="{9AB19B93-3C3F-4414-B07A-D232D5739C99}" type="pres">
      <dgm:prSet presAssocID="{BCC2698C-3709-4A02-B80A-FF955467692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16CDA8-BBCF-4CF4-BE67-79E71C8086AC}" type="pres">
      <dgm:prSet presAssocID="{B41BB1DC-D09D-4609-BCCB-36A1293E5C53}" presName="sibTrans" presStyleCnt="0"/>
      <dgm:spPr/>
    </dgm:pt>
    <dgm:pt modelId="{2F41A16F-2123-4FA2-82CE-F51EBF5B5894}" type="pres">
      <dgm:prSet presAssocID="{5495AA65-323E-44E7-AFA9-8E26BF6D118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D06E40-9B0B-4925-9570-D74CCE7744D9}" srcId="{57168A6D-6A84-4118-9F41-2BD52B84E783}" destId="{ED4CD6EF-91A2-4C74-97D9-ADDE643FAA18}" srcOrd="2" destOrd="0" parTransId="{95B15AA8-1B8A-4AF1-A511-FC45A246B01D}" sibTransId="{6DB695B0-B4CD-43A7-8398-0BF1BF5D64E0}"/>
    <dgm:cxn modelId="{88385E9C-A6AB-4603-9352-4A749148E2F1}" srcId="{57168A6D-6A84-4118-9F41-2BD52B84E783}" destId="{37614685-33E4-4B17-9BC5-B20D38618C71}" srcOrd="0" destOrd="0" parTransId="{8A040586-D66F-4EED-BC47-66EE6F5EA1F7}" sibTransId="{7C685356-BA94-4A0F-A94A-75B8510D043C}"/>
    <dgm:cxn modelId="{5852888B-CEED-436C-8F44-4582D6F2379D}" type="presOf" srcId="{57168A6D-6A84-4118-9F41-2BD52B84E783}" destId="{A54AA75E-8939-401C-B28A-A21353C54DF6}" srcOrd="0" destOrd="0" presId="urn:microsoft.com/office/officeart/2005/8/layout/default#1"/>
    <dgm:cxn modelId="{B0E699F3-8F75-4365-8157-B5FA2C872B6C}" srcId="{57168A6D-6A84-4118-9F41-2BD52B84E783}" destId="{035A2284-6F98-45BD-9E61-7EAE45D42CCD}" srcOrd="1" destOrd="0" parTransId="{049C5C38-D651-4E3D-AD5C-DCE7BC6A7289}" sibTransId="{45E41B4A-8847-43A1-AC1C-4D25C6529034}"/>
    <dgm:cxn modelId="{E48763F6-D9CB-4818-858F-4BA47BFA9588}" type="presOf" srcId="{37614685-33E4-4B17-9BC5-B20D38618C71}" destId="{C8CFAD1D-2D83-4711-B971-673E8D0F1C0E}" srcOrd="0" destOrd="0" presId="urn:microsoft.com/office/officeart/2005/8/layout/default#1"/>
    <dgm:cxn modelId="{6F707931-3DD1-4165-9B2A-8E2782A71671}" type="presOf" srcId="{035A2284-6F98-45BD-9E61-7EAE45D42CCD}" destId="{4A225F2D-DDF3-4E0A-A1BF-B19459DAD1BE}" srcOrd="0" destOrd="0" presId="urn:microsoft.com/office/officeart/2005/8/layout/default#1"/>
    <dgm:cxn modelId="{FDBC82D7-E343-4F49-A69D-B48321DC26CD}" type="presOf" srcId="{BCC2698C-3709-4A02-B80A-FF955467692B}" destId="{9AB19B93-3C3F-4414-B07A-D232D5739C99}" srcOrd="0" destOrd="0" presId="urn:microsoft.com/office/officeart/2005/8/layout/default#1"/>
    <dgm:cxn modelId="{5FC5D49E-96BE-484E-9AD0-825453F532BE}" type="presOf" srcId="{5495AA65-323E-44E7-AFA9-8E26BF6D1188}" destId="{2F41A16F-2123-4FA2-82CE-F51EBF5B5894}" srcOrd="0" destOrd="0" presId="urn:microsoft.com/office/officeart/2005/8/layout/default#1"/>
    <dgm:cxn modelId="{95A2555B-C563-4ACE-8C30-99ED8B9389AC}" srcId="{57168A6D-6A84-4118-9F41-2BD52B84E783}" destId="{D10A887B-1B2E-4D17-AF12-A9230AE95876}" srcOrd="3" destOrd="0" parTransId="{A63DF828-6ECC-4914-B8EC-712E879F63E7}" sibTransId="{1407AD42-ED9E-4609-87A1-F0A3EC310FA0}"/>
    <dgm:cxn modelId="{B643AC32-92E9-4A47-8818-14FD3F75FBB2}" srcId="{57168A6D-6A84-4118-9F41-2BD52B84E783}" destId="{5495AA65-323E-44E7-AFA9-8E26BF6D1188}" srcOrd="5" destOrd="0" parTransId="{9CBBF02C-5D2B-4145-A222-1328B6387219}" sibTransId="{F29031C4-64D2-4A20-A4F0-FD6A7E562514}"/>
    <dgm:cxn modelId="{C6AB5D55-DDF8-45C6-B8CC-31A6CEFDFAE8}" type="presOf" srcId="{D10A887B-1B2E-4D17-AF12-A9230AE95876}" destId="{67FDF6F0-0C5C-4614-9E10-5C9AE167EE55}" srcOrd="0" destOrd="0" presId="urn:microsoft.com/office/officeart/2005/8/layout/default#1"/>
    <dgm:cxn modelId="{36665B49-26A7-430C-969B-5AE3066DB5AF}" srcId="{57168A6D-6A84-4118-9F41-2BD52B84E783}" destId="{BCC2698C-3709-4A02-B80A-FF955467692B}" srcOrd="4" destOrd="0" parTransId="{0AB07ED9-5F1A-44BD-9FC3-ADD011AC029D}" sibTransId="{B41BB1DC-D09D-4609-BCCB-36A1293E5C53}"/>
    <dgm:cxn modelId="{8C912AC1-7826-4191-8DF1-1E378F72C298}" type="presOf" srcId="{ED4CD6EF-91A2-4C74-97D9-ADDE643FAA18}" destId="{CEF793CC-A808-48CC-8943-CA81AA3102F1}" srcOrd="0" destOrd="0" presId="urn:microsoft.com/office/officeart/2005/8/layout/default#1"/>
    <dgm:cxn modelId="{AB7BF32F-720D-447C-ADCC-1860E271A71D}" type="presParOf" srcId="{A54AA75E-8939-401C-B28A-A21353C54DF6}" destId="{C8CFAD1D-2D83-4711-B971-673E8D0F1C0E}" srcOrd="0" destOrd="0" presId="urn:microsoft.com/office/officeart/2005/8/layout/default#1"/>
    <dgm:cxn modelId="{81F59404-38A2-42C0-97BE-6C6B11619FD2}" type="presParOf" srcId="{A54AA75E-8939-401C-B28A-A21353C54DF6}" destId="{69030A40-85B7-4612-AF59-ABCA03E7B529}" srcOrd="1" destOrd="0" presId="urn:microsoft.com/office/officeart/2005/8/layout/default#1"/>
    <dgm:cxn modelId="{EDAEEF80-FD24-4B11-A506-DA1FBC2CE38A}" type="presParOf" srcId="{A54AA75E-8939-401C-B28A-A21353C54DF6}" destId="{4A225F2D-DDF3-4E0A-A1BF-B19459DAD1BE}" srcOrd="2" destOrd="0" presId="urn:microsoft.com/office/officeart/2005/8/layout/default#1"/>
    <dgm:cxn modelId="{461C4A68-7B7B-45A0-9718-063D1E223E0C}" type="presParOf" srcId="{A54AA75E-8939-401C-B28A-A21353C54DF6}" destId="{2430FDBD-D85E-44A5-86D8-3FF654988E9F}" srcOrd="3" destOrd="0" presId="urn:microsoft.com/office/officeart/2005/8/layout/default#1"/>
    <dgm:cxn modelId="{71BCBECA-83E8-4931-B019-F2FBF91DF3C0}" type="presParOf" srcId="{A54AA75E-8939-401C-B28A-A21353C54DF6}" destId="{CEF793CC-A808-48CC-8943-CA81AA3102F1}" srcOrd="4" destOrd="0" presId="urn:microsoft.com/office/officeart/2005/8/layout/default#1"/>
    <dgm:cxn modelId="{6F6BF527-2D6C-4F05-80E5-4CE0F5D3A3B8}" type="presParOf" srcId="{A54AA75E-8939-401C-B28A-A21353C54DF6}" destId="{2B17CF65-9B0D-4C1F-B3B5-8CD451F5FB8E}" srcOrd="5" destOrd="0" presId="urn:microsoft.com/office/officeart/2005/8/layout/default#1"/>
    <dgm:cxn modelId="{13333E02-0747-461C-BDF7-B390F912FD2E}" type="presParOf" srcId="{A54AA75E-8939-401C-B28A-A21353C54DF6}" destId="{67FDF6F0-0C5C-4614-9E10-5C9AE167EE55}" srcOrd="6" destOrd="0" presId="urn:microsoft.com/office/officeart/2005/8/layout/default#1"/>
    <dgm:cxn modelId="{59D3BCB7-500F-4F75-8674-F6540701B87F}" type="presParOf" srcId="{A54AA75E-8939-401C-B28A-A21353C54DF6}" destId="{10A3B565-9425-47C9-9BBF-FA469D7D4A0F}" srcOrd="7" destOrd="0" presId="urn:microsoft.com/office/officeart/2005/8/layout/default#1"/>
    <dgm:cxn modelId="{AFC7C588-3D55-4A35-8986-825AA24F7DA1}" type="presParOf" srcId="{A54AA75E-8939-401C-B28A-A21353C54DF6}" destId="{9AB19B93-3C3F-4414-B07A-D232D5739C99}" srcOrd="8" destOrd="0" presId="urn:microsoft.com/office/officeart/2005/8/layout/default#1"/>
    <dgm:cxn modelId="{4EC0A2A2-2AB7-49FD-BFB6-798CD971EBA3}" type="presParOf" srcId="{A54AA75E-8939-401C-B28A-A21353C54DF6}" destId="{6616CDA8-BBCF-4CF4-BE67-79E71C8086AC}" srcOrd="9" destOrd="0" presId="urn:microsoft.com/office/officeart/2005/8/layout/default#1"/>
    <dgm:cxn modelId="{A0388249-F9E6-494F-AEEC-97FF9F596730}" type="presParOf" srcId="{A54AA75E-8939-401C-B28A-A21353C54DF6}" destId="{2F41A16F-2123-4FA2-82CE-F51EBF5B5894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371D24-3907-489B-B913-152DCCC6A07A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28F31D-F14D-4501-BAC8-0DD2741BDBF0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жетілдірудің барлық тәсілдері мен әдістерінің заңдылығы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8F408E3-081F-4F5B-B811-9752FA857FB6}" type="parTrans" cxnId="{26E7BF93-DB28-4A4E-A99B-455BC3495864}">
      <dgm:prSet/>
      <dgm:spPr/>
      <dgm:t>
        <a:bodyPr/>
        <a:lstStyle/>
        <a:p>
          <a:endParaRPr lang="ru-RU"/>
        </a:p>
      </dgm:t>
    </dgm:pt>
    <dgm:pt modelId="{20D6D19D-A723-4798-90BB-06E524686F2C}" type="sibTrans" cxnId="{26E7BF93-DB28-4A4E-A99B-455BC3495864}">
      <dgm:prSet/>
      <dgm:spPr/>
      <dgm:t>
        <a:bodyPr/>
        <a:lstStyle/>
        <a:p>
          <a:endParaRPr lang="ru-RU"/>
        </a:p>
      </dgm:t>
    </dgm:pt>
    <dgm:pt modelId="{2BE66303-468E-46D2-80E4-26F9344BE676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 схемаларын ендірудің үнемділігі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58F0CC-A7B2-4971-B056-1C0BA3900B38}" type="parTrans" cxnId="{CF7125DC-C172-46DD-A5BF-17701D3D1812}">
      <dgm:prSet/>
      <dgm:spPr/>
      <dgm:t>
        <a:bodyPr/>
        <a:lstStyle/>
        <a:p>
          <a:endParaRPr lang="ru-RU"/>
        </a:p>
      </dgm:t>
    </dgm:pt>
    <dgm:pt modelId="{F08B22F8-3BBE-4578-91E7-9BCA88683B91}" type="sibTrans" cxnId="{CF7125DC-C172-46DD-A5BF-17701D3D1812}">
      <dgm:prSet/>
      <dgm:spPr/>
      <dgm:t>
        <a:bodyPr/>
        <a:lstStyle/>
        <a:p>
          <a:endParaRPr lang="ru-RU"/>
        </a:p>
      </dgm:t>
    </dgm:pt>
    <dgm:pt modelId="{BEB75A22-CAFB-4721-8CBD-35979B4B7A87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әзірленген салық салу схемалары мен әдістерін қолданудың кешенділігі мен көп варианттылығы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E6D246-E783-426C-9F74-9AD7D8B4F48D}" type="parTrans" cxnId="{698EE9C7-173C-4B52-B8DB-045AA2EF47EA}">
      <dgm:prSet/>
      <dgm:spPr/>
      <dgm:t>
        <a:bodyPr/>
        <a:lstStyle/>
        <a:p>
          <a:endParaRPr lang="ru-RU"/>
        </a:p>
      </dgm:t>
    </dgm:pt>
    <dgm:pt modelId="{0482D44D-C437-4209-9BEB-2140B77E3AD6}" type="sibTrans" cxnId="{698EE9C7-173C-4B52-B8DB-045AA2EF47EA}">
      <dgm:prSet/>
      <dgm:spPr/>
      <dgm:t>
        <a:bodyPr/>
        <a:lstStyle/>
        <a:p>
          <a:endParaRPr lang="ru-RU"/>
        </a:p>
      </dgm:t>
    </dgm:pt>
    <dgm:pt modelId="{4D9E99C1-50AA-4336-BBDB-0FE4C446CCD5}">
      <dgm:prSet/>
      <dgm:spPr/>
      <dgm:t>
        <a:bodyPr/>
        <a:lstStyle/>
        <a:p>
          <a:r>
            <a: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 салық төлеушінің қызметіне және ерекшеліктеріне деген жеке қарастыру, әдіс (қатынас)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071479-DCB4-4CD6-A468-3D6852B901DB}" type="parTrans" cxnId="{71234E2A-D806-40D1-B009-3A5DBD0890B6}">
      <dgm:prSet/>
      <dgm:spPr/>
      <dgm:t>
        <a:bodyPr/>
        <a:lstStyle/>
        <a:p>
          <a:endParaRPr lang="ru-RU"/>
        </a:p>
      </dgm:t>
    </dgm:pt>
    <dgm:pt modelId="{45813893-74A1-4726-ABC4-6815AB228485}" type="sibTrans" cxnId="{71234E2A-D806-40D1-B009-3A5DBD0890B6}">
      <dgm:prSet/>
      <dgm:spPr/>
      <dgm:t>
        <a:bodyPr/>
        <a:lstStyle/>
        <a:p>
          <a:endParaRPr lang="ru-RU"/>
        </a:p>
      </dgm:t>
    </dgm:pt>
    <dgm:pt modelId="{6E159A23-8CDA-462F-A776-F7026F0ABCE6}" type="pres">
      <dgm:prSet presAssocID="{12371D24-3907-489B-B913-152DCCC6A0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4CCFFA-1390-4E9B-BE0D-414FE7EFB2F5}" type="pres">
      <dgm:prSet presAssocID="{C428F31D-F14D-4501-BAC8-0DD2741BDBF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51A52-750A-4A38-B1AA-D0473C1DF0E2}" type="pres">
      <dgm:prSet presAssocID="{20D6D19D-A723-4798-90BB-06E524686F2C}" presName="sibTrans" presStyleCnt="0"/>
      <dgm:spPr/>
    </dgm:pt>
    <dgm:pt modelId="{62586E52-8109-489D-9D9C-1897F1AADBAF}" type="pres">
      <dgm:prSet presAssocID="{2BE66303-468E-46D2-80E4-26F9344BE67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6CC7C-C9EE-41CB-A14B-D96684E0AA46}" type="pres">
      <dgm:prSet presAssocID="{F08B22F8-3BBE-4578-91E7-9BCA88683B91}" presName="sibTrans" presStyleCnt="0"/>
      <dgm:spPr/>
    </dgm:pt>
    <dgm:pt modelId="{78B41EAB-BC69-4A59-B347-1D38DBE042FD}" type="pres">
      <dgm:prSet presAssocID="{BEB75A22-CAFB-4721-8CBD-35979B4B7A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0450A-93FB-48B4-A6CC-CA029D443324}" type="pres">
      <dgm:prSet presAssocID="{0482D44D-C437-4209-9BEB-2140B77E3AD6}" presName="sibTrans" presStyleCnt="0"/>
      <dgm:spPr/>
    </dgm:pt>
    <dgm:pt modelId="{62D35B67-6643-4339-8491-D0FFCC0CB1B6}" type="pres">
      <dgm:prSet presAssocID="{4D9E99C1-50AA-4336-BBDB-0FE4C446CCD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300EAE-BF4F-4087-BF62-C8C51D7F3C0F}" type="presOf" srcId="{4D9E99C1-50AA-4336-BBDB-0FE4C446CCD5}" destId="{62D35B67-6643-4339-8491-D0FFCC0CB1B6}" srcOrd="0" destOrd="0" presId="urn:microsoft.com/office/officeart/2005/8/layout/default#2"/>
    <dgm:cxn modelId="{6C3BD395-A8C4-4DCD-A065-C1646C8D4F55}" type="presOf" srcId="{BEB75A22-CAFB-4721-8CBD-35979B4B7A87}" destId="{78B41EAB-BC69-4A59-B347-1D38DBE042FD}" srcOrd="0" destOrd="0" presId="urn:microsoft.com/office/officeart/2005/8/layout/default#2"/>
    <dgm:cxn modelId="{71234E2A-D806-40D1-B009-3A5DBD0890B6}" srcId="{12371D24-3907-489B-B913-152DCCC6A07A}" destId="{4D9E99C1-50AA-4336-BBDB-0FE4C446CCD5}" srcOrd="3" destOrd="0" parTransId="{6E071479-DCB4-4CD6-A468-3D6852B901DB}" sibTransId="{45813893-74A1-4726-ABC4-6815AB228485}"/>
    <dgm:cxn modelId="{9CDDA0F9-9B38-4DF8-9334-9471364CCC4A}" type="presOf" srcId="{2BE66303-468E-46D2-80E4-26F9344BE676}" destId="{62586E52-8109-489D-9D9C-1897F1AADBAF}" srcOrd="0" destOrd="0" presId="urn:microsoft.com/office/officeart/2005/8/layout/default#2"/>
    <dgm:cxn modelId="{CF7125DC-C172-46DD-A5BF-17701D3D1812}" srcId="{12371D24-3907-489B-B913-152DCCC6A07A}" destId="{2BE66303-468E-46D2-80E4-26F9344BE676}" srcOrd="1" destOrd="0" parTransId="{0058F0CC-A7B2-4971-B056-1C0BA3900B38}" sibTransId="{F08B22F8-3BBE-4578-91E7-9BCA88683B91}"/>
    <dgm:cxn modelId="{26071348-05A6-43C9-B647-C1B1B7B90701}" type="presOf" srcId="{12371D24-3907-489B-B913-152DCCC6A07A}" destId="{6E159A23-8CDA-462F-A776-F7026F0ABCE6}" srcOrd="0" destOrd="0" presId="urn:microsoft.com/office/officeart/2005/8/layout/default#2"/>
    <dgm:cxn modelId="{26E7BF93-DB28-4A4E-A99B-455BC3495864}" srcId="{12371D24-3907-489B-B913-152DCCC6A07A}" destId="{C428F31D-F14D-4501-BAC8-0DD2741BDBF0}" srcOrd="0" destOrd="0" parTransId="{F8F408E3-081F-4F5B-B811-9752FA857FB6}" sibTransId="{20D6D19D-A723-4798-90BB-06E524686F2C}"/>
    <dgm:cxn modelId="{698EE9C7-173C-4B52-B8DB-045AA2EF47EA}" srcId="{12371D24-3907-489B-B913-152DCCC6A07A}" destId="{BEB75A22-CAFB-4721-8CBD-35979B4B7A87}" srcOrd="2" destOrd="0" parTransId="{34E6D246-E783-426C-9F74-9AD7D8B4F48D}" sibTransId="{0482D44D-C437-4209-9BEB-2140B77E3AD6}"/>
    <dgm:cxn modelId="{A92F89B1-FF1D-4C24-9FD9-6A4FDB77C9CF}" type="presOf" srcId="{C428F31D-F14D-4501-BAC8-0DD2741BDBF0}" destId="{B24CCFFA-1390-4E9B-BE0D-414FE7EFB2F5}" srcOrd="0" destOrd="0" presId="urn:microsoft.com/office/officeart/2005/8/layout/default#2"/>
    <dgm:cxn modelId="{918B2B85-93A0-41AB-8363-0017EE037BBE}" type="presParOf" srcId="{6E159A23-8CDA-462F-A776-F7026F0ABCE6}" destId="{B24CCFFA-1390-4E9B-BE0D-414FE7EFB2F5}" srcOrd="0" destOrd="0" presId="urn:microsoft.com/office/officeart/2005/8/layout/default#2"/>
    <dgm:cxn modelId="{5D05D9D4-0599-40CE-A2A0-0B33681686F2}" type="presParOf" srcId="{6E159A23-8CDA-462F-A776-F7026F0ABCE6}" destId="{CAF51A52-750A-4A38-B1AA-D0473C1DF0E2}" srcOrd="1" destOrd="0" presId="urn:microsoft.com/office/officeart/2005/8/layout/default#2"/>
    <dgm:cxn modelId="{03F4B58F-0088-4953-B7EB-5CA6E1971D89}" type="presParOf" srcId="{6E159A23-8CDA-462F-A776-F7026F0ABCE6}" destId="{62586E52-8109-489D-9D9C-1897F1AADBAF}" srcOrd="2" destOrd="0" presId="urn:microsoft.com/office/officeart/2005/8/layout/default#2"/>
    <dgm:cxn modelId="{2E3FC8D6-624B-42E8-B5F1-FDB03576ACB1}" type="presParOf" srcId="{6E159A23-8CDA-462F-A776-F7026F0ABCE6}" destId="{89A6CC7C-C9EE-41CB-A14B-D96684E0AA46}" srcOrd="3" destOrd="0" presId="urn:microsoft.com/office/officeart/2005/8/layout/default#2"/>
    <dgm:cxn modelId="{39145C02-31EA-4B6F-9506-E6CC3EC658FD}" type="presParOf" srcId="{6E159A23-8CDA-462F-A776-F7026F0ABCE6}" destId="{78B41EAB-BC69-4A59-B347-1D38DBE042FD}" srcOrd="4" destOrd="0" presId="urn:microsoft.com/office/officeart/2005/8/layout/default#2"/>
    <dgm:cxn modelId="{EC210E34-2046-4943-BD33-3EF114EBFA2F}" type="presParOf" srcId="{6E159A23-8CDA-462F-A776-F7026F0ABCE6}" destId="{C1B0450A-93FB-48B4-A6CC-CA029D443324}" srcOrd="5" destOrd="0" presId="urn:microsoft.com/office/officeart/2005/8/layout/default#2"/>
    <dgm:cxn modelId="{B5AB82CD-F424-4A85-8941-39794BED64DC}" type="presParOf" srcId="{6E159A23-8CDA-462F-A776-F7026F0ABCE6}" destId="{62D35B67-6643-4339-8491-D0FFCC0CB1B6}" srcOrd="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7FDF7B-BCAA-4C06-BE84-087AB792D3E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58B52E-044B-47C6-8494-9C5D99ACB216}">
      <dgm:prSet phldrT="[Текст]"/>
      <dgm:spPr/>
      <dgm:t>
        <a:bodyPr/>
        <a:lstStyle/>
        <a:p>
          <a:pPr algn="just"/>
          <a:r>
            <a:rPr lang="ru-RU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Бірінші</a:t>
          </a:r>
          <a:r>
            <a: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топқа: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түрін, құқықтық формасын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орналасу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орнын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ұйымдық құрылымын, сонымен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қатар, капиталды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орналастыруға жататын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шешімдерді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қаражаттарды қаржыландару 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инвестициялауды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режимін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арнайы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таңдау жатады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C338243-D2E1-4D8A-8725-DD4D07F99838}" type="parTrans" cxnId="{80916679-FFD4-43A7-9627-CAB291DEA5D7}">
      <dgm:prSet/>
      <dgm:spPr/>
      <dgm:t>
        <a:bodyPr/>
        <a:lstStyle/>
        <a:p>
          <a:endParaRPr lang="ru-RU"/>
        </a:p>
      </dgm:t>
    </dgm:pt>
    <dgm:pt modelId="{98BFC7C1-DE0C-4538-8C4F-0AA1080A32CA}" type="sibTrans" cxnId="{80916679-FFD4-43A7-9627-CAB291DEA5D7}">
      <dgm:prSet/>
      <dgm:spPr/>
      <dgm:t>
        <a:bodyPr/>
        <a:lstStyle/>
        <a:p>
          <a:endParaRPr lang="ru-RU"/>
        </a:p>
      </dgm:t>
    </dgm:pt>
    <dgm:pt modelId="{CE702493-782B-43BE-8099-635F21EEBB3B}">
      <dgm:prSet phldrT="[Текст]"/>
      <dgm:spPr/>
      <dgm:t>
        <a:bodyPr/>
        <a:lstStyle/>
        <a:p>
          <a:pPr algn="just"/>
          <a:r>
            <a:rPr lang="ru-RU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Екінші</a:t>
          </a:r>
          <a:r>
            <a: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топ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ағымдық салық жоспарлаумен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бухгалтерлік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есепті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жүргізу әдістері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шаруашылық тәжірибеде қолданатын азаматтық-құқықтық келісім-шарттар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формалары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салықтық жеңілдіктерді қолдану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салуға қатысты активтер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құрамын анықтау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рет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әдісін жою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іскерлік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серіктестікті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таңдау және 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т.б.) 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жағдайларды қалыптастырады.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74130F-D8B5-447C-A83E-618399D5F6DE}" type="sibTrans" cxnId="{7993F8DA-27DD-4BEA-94F1-FF2C8EBBE468}">
      <dgm:prSet/>
      <dgm:spPr/>
      <dgm:t>
        <a:bodyPr/>
        <a:lstStyle/>
        <a:p>
          <a:endParaRPr lang="ru-RU"/>
        </a:p>
      </dgm:t>
    </dgm:pt>
    <dgm:pt modelId="{15123807-C1FA-40C7-B84E-50F411187442}" type="parTrans" cxnId="{7993F8DA-27DD-4BEA-94F1-FF2C8EBBE468}">
      <dgm:prSet/>
      <dgm:spPr/>
      <dgm:t>
        <a:bodyPr/>
        <a:lstStyle/>
        <a:p>
          <a:endParaRPr lang="ru-RU"/>
        </a:p>
      </dgm:t>
    </dgm:pt>
    <dgm:pt modelId="{FFC7F3C8-B3A4-4BB8-A05F-F34DC5FFF509}" type="pres">
      <dgm:prSet presAssocID="{F77FDF7B-BCAA-4C06-BE84-087AB792D3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E1ACC2-07CE-4A78-ACBB-F6B1B90C1EB8}" type="pres">
      <dgm:prSet presAssocID="{D758B52E-044B-47C6-8494-9C5D99ACB2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C0B895-B304-44E4-87D3-E452B0EDEA76}" type="pres">
      <dgm:prSet presAssocID="{98BFC7C1-DE0C-4538-8C4F-0AA1080A32CA}" presName="spacer" presStyleCnt="0"/>
      <dgm:spPr/>
    </dgm:pt>
    <dgm:pt modelId="{B483FA71-EA4B-4140-A215-BEF07406D0B4}" type="pres">
      <dgm:prSet presAssocID="{CE702493-782B-43BE-8099-635F21EEBB3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959E56-BA35-43C3-A4F6-44F9A07256AB}" type="presOf" srcId="{CE702493-782B-43BE-8099-635F21EEBB3B}" destId="{B483FA71-EA4B-4140-A215-BEF07406D0B4}" srcOrd="0" destOrd="0" presId="urn:microsoft.com/office/officeart/2005/8/layout/vList2"/>
    <dgm:cxn modelId="{2056B3EE-4E4C-4A4C-8D41-17AF6CC8C9D0}" type="presOf" srcId="{D758B52E-044B-47C6-8494-9C5D99ACB216}" destId="{FEE1ACC2-07CE-4A78-ACBB-F6B1B90C1EB8}" srcOrd="0" destOrd="0" presId="urn:microsoft.com/office/officeart/2005/8/layout/vList2"/>
    <dgm:cxn modelId="{C5D051E3-0A1A-4736-8574-B39C4419DF98}" type="presOf" srcId="{F77FDF7B-BCAA-4C06-BE84-087AB792D3ED}" destId="{FFC7F3C8-B3A4-4BB8-A05F-F34DC5FFF509}" srcOrd="0" destOrd="0" presId="urn:microsoft.com/office/officeart/2005/8/layout/vList2"/>
    <dgm:cxn modelId="{80916679-FFD4-43A7-9627-CAB291DEA5D7}" srcId="{F77FDF7B-BCAA-4C06-BE84-087AB792D3ED}" destId="{D758B52E-044B-47C6-8494-9C5D99ACB216}" srcOrd="0" destOrd="0" parTransId="{AC338243-D2E1-4D8A-8725-DD4D07F99838}" sibTransId="{98BFC7C1-DE0C-4538-8C4F-0AA1080A32CA}"/>
    <dgm:cxn modelId="{7993F8DA-27DD-4BEA-94F1-FF2C8EBBE468}" srcId="{F77FDF7B-BCAA-4C06-BE84-087AB792D3ED}" destId="{CE702493-782B-43BE-8099-635F21EEBB3B}" srcOrd="1" destOrd="0" parTransId="{15123807-C1FA-40C7-B84E-50F411187442}" sibTransId="{1874130F-D8B5-447C-A83E-618399D5F6DE}"/>
    <dgm:cxn modelId="{98E1DF7C-DECD-436A-A1E2-C361E307ACEE}" type="presParOf" srcId="{FFC7F3C8-B3A4-4BB8-A05F-F34DC5FFF509}" destId="{FEE1ACC2-07CE-4A78-ACBB-F6B1B90C1EB8}" srcOrd="0" destOrd="0" presId="urn:microsoft.com/office/officeart/2005/8/layout/vList2"/>
    <dgm:cxn modelId="{4CC89F97-A439-4082-A751-9AE46FC69E89}" type="presParOf" srcId="{FFC7F3C8-B3A4-4BB8-A05F-F34DC5FFF509}" destId="{3EC0B895-B304-44E4-87D3-E452B0EDEA76}" srcOrd="1" destOrd="0" presId="urn:microsoft.com/office/officeart/2005/8/layout/vList2"/>
    <dgm:cxn modelId="{ECA12D5B-3C18-4E7F-BCD4-C2BF549FD7CD}" type="presParOf" srcId="{FFC7F3C8-B3A4-4BB8-A05F-F34DC5FFF509}" destId="{B483FA71-EA4B-4140-A215-BEF07406D0B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0BAC7B-7D85-4AAD-9FCC-C4DB04EAD8D3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8C817-6226-4EA6-BE37-78F7F37049B3}">
      <dgm:prSet custT="1"/>
      <dgm:spPr/>
      <dgm:t>
        <a:bodyPr/>
        <a:lstStyle/>
        <a:p>
          <a:pPr rtl="0"/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 жоспарлаудың біршама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перспективалы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бағыттарын айқындау мақсатында әрекеттегі заңнаманы  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 бір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 төлеушінің салық проблемаларын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талдаудан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2E34C28-E42E-4200-BDFC-60F61B77787D}" type="parTrans" cxnId="{80E47E1F-D5E0-4A48-A46E-038A87800D9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29210024-90E4-4845-9FAE-1661B0A5036B}" type="sibTrans" cxnId="{80E47E1F-D5E0-4A48-A46E-038A87800D9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FB096153-7887-4C60-A9A3-E3953A0D8D8F}">
      <dgm:prSet custT="1"/>
      <dgm:spPr/>
      <dgm:t>
        <a:bodyPr/>
        <a:lstStyle/>
        <a:p>
          <a:pPr rtl="0"/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түрлеріндегі серіктестер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бәсекелестерге салық салуды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кемелдендіру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схемаларын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сонымен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кәсіпорындағы ең тиімді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тәсілдерін қолданудан</a:t>
          </a:r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  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84993A1-7E33-4903-849C-21C5E6DD9DDC}" type="parTrans" cxnId="{E8E142D0-5AFC-4FF6-859C-BE6E0F807380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4265C8D-5EC8-421D-8584-A80F26CCAB84}" type="sibTrans" cxnId="{E8E142D0-5AFC-4FF6-859C-BE6E0F807380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3ABD62C2-BA0C-431E-8299-716CFCB4E003}">
      <dgm:prSet custT="1"/>
      <dgm:spPr/>
      <dgm:t>
        <a:bodyPr/>
        <a:lstStyle/>
        <a:p>
          <a:pPr rtl="0"/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қаржы-шаруашылық қызметтерін алдын-ала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талдаудан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1E9C29FD-7654-436F-A69A-F0F1CBBC4BE1}" type="sibTrans" cxnId="{FDA9B21A-AACC-4EA9-952C-451DDAE12BCB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981C157-5DF2-4018-9504-C8450DFCF576}" type="parTrans" cxnId="{FDA9B21A-AACC-4EA9-952C-451DDAE12BCB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5E09383E-5822-4F3B-A871-F800B27CAEF0}" type="pres">
      <dgm:prSet presAssocID="{1F0BAC7B-7D85-4AAD-9FCC-C4DB04EAD8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11EB5E-606B-480F-8F9C-9C5EE9914C7A}" type="pres">
      <dgm:prSet presAssocID="{3ABD62C2-BA0C-431E-8299-716CFCB4E00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53FA6-B79F-407D-AA43-35891766CA9A}" type="pres">
      <dgm:prSet presAssocID="{1E9C29FD-7654-436F-A69A-F0F1CBBC4BE1}" presName="sibTrans" presStyleCnt="0"/>
      <dgm:spPr/>
    </dgm:pt>
    <dgm:pt modelId="{4C6DD886-48C3-471C-B10D-4836DDEB651F}" type="pres">
      <dgm:prSet presAssocID="{7668C817-6226-4EA6-BE37-78F7F37049B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34D66-6A0F-4AA5-B521-B01AEE621654}" type="pres">
      <dgm:prSet presAssocID="{29210024-90E4-4845-9FAE-1661B0A5036B}" presName="sibTrans" presStyleCnt="0"/>
      <dgm:spPr/>
    </dgm:pt>
    <dgm:pt modelId="{2CB870E3-67A1-4E9E-88D3-E8AAF96249C3}" type="pres">
      <dgm:prSet presAssocID="{FB096153-7887-4C60-A9A3-E3953A0D8D8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E81E2D-2DA2-467D-8FB8-3545B711A7B9}" type="presOf" srcId="{7668C817-6226-4EA6-BE37-78F7F37049B3}" destId="{4C6DD886-48C3-471C-B10D-4836DDEB651F}" srcOrd="0" destOrd="0" presId="urn:microsoft.com/office/officeart/2005/8/layout/hList6"/>
    <dgm:cxn modelId="{80E47E1F-D5E0-4A48-A46E-038A87800D9E}" srcId="{1F0BAC7B-7D85-4AAD-9FCC-C4DB04EAD8D3}" destId="{7668C817-6226-4EA6-BE37-78F7F37049B3}" srcOrd="1" destOrd="0" parTransId="{82E34C28-E42E-4200-BDFC-60F61B77787D}" sibTransId="{29210024-90E4-4845-9FAE-1661B0A5036B}"/>
    <dgm:cxn modelId="{FDA9B21A-AACC-4EA9-952C-451DDAE12BCB}" srcId="{1F0BAC7B-7D85-4AAD-9FCC-C4DB04EAD8D3}" destId="{3ABD62C2-BA0C-431E-8299-716CFCB4E003}" srcOrd="0" destOrd="0" parTransId="{1981C157-5DF2-4018-9504-C8450DFCF576}" sibTransId="{1E9C29FD-7654-436F-A69A-F0F1CBBC4BE1}"/>
    <dgm:cxn modelId="{16B14776-1442-4B5A-84D6-B3937DC02A9E}" type="presOf" srcId="{3ABD62C2-BA0C-431E-8299-716CFCB4E003}" destId="{B211EB5E-606B-480F-8F9C-9C5EE9914C7A}" srcOrd="0" destOrd="0" presId="urn:microsoft.com/office/officeart/2005/8/layout/hList6"/>
    <dgm:cxn modelId="{AFC063FA-906B-4206-94EC-8B4721DFFD30}" type="presOf" srcId="{1F0BAC7B-7D85-4AAD-9FCC-C4DB04EAD8D3}" destId="{5E09383E-5822-4F3B-A871-F800B27CAEF0}" srcOrd="0" destOrd="0" presId="urn:microsoft.com/office/officeart/2005/8/layout/hList6"/>
    <dgm:cxn modelId="{E8E142D0-5AFC-4FF6-859C-BE6E0F807380}" srcId="{1F0BAC7B-7D85-4AAD-9FCC-C4DB04EAD8D3}" destId="{FB096153-7887-4C60-A9A3-E3953A0D8D8F}" srcOrd="2" destOrd="0" parTransId="{084993A1-7E33-4903-849C-21C5E6DD9DDC}" sibTransId="{14265C8D-5EC8-421D-8584-A80F26CCAB84}"/>
    <dgm:cxn modelId="{2D8DF995-479C-407A-BEE7-C5B2E5194402}" type="presOf" srcId="{FB096153-7887-4C60-A9A3-E3953A0D8D8F}" destId="{2CB870E3-67A1-4E9E-88D3-E8AAF96249C3}" srcOrd="0" destOrd="0" presId="urn:microsoft.com/office/officeart/2005/8/layout/hList6"/>
    <dgm:cxn modelId="{50277FD5-A389-4F07-A3D8-562DABE343AA}" type="presParOf" srcId="{5E09383E-5822-4F3B-A871-F800B27CAEF0}" destId="{B211EB5E-606B-480F-8F9C-9C5EE9914C7A}" srcOrd="0" destOrd="0" presId="urn:microsoft.com/office/officeart/2005/8/layout/hList6"/>
    <dgm:cxn modelId="{38D8D6C7-D4A4-4238-831F-13B796A2EE12}" type="presParOf" srcId="{5E09383E-5822-4F3B-A871-F800B27CAEF0}" destId="{6E153FA6-B79F-407D-AA43-35891766CA9A}" srcOrd="1" destOrd="0" presId="urn:microsoft.com/office/officeart/2005/8/layout/hList6"/>
    <dgm:cxn modelId="{CC0BC200-1E08-47E2-AD60-7EA3690FEDD3}" type="presParOf" srcId="{5E09383E-5822-4F3B-A871-F800B27CAEF0}" destId="{4C6DD886-48C3-471C-B10D-4836DDEB651F}" srcOrd="2" destOrd="0" presId="urn:microsoft.com/office/officeart/2005/8/layout/hList6"/>
    <dgm:cxn modelId="{CB71E484-A4FA-4AE2-ABCE-DA1364B37111}" type="presParOf" srcId="{5E09383E-5822-4F3B-A871-F800B27CAEF0}" destId="{13334D66-6A0F-4AA5-B521-B01AEE621654}" srcOrd="3" destOrd="0" presId="urn:microsoft.com/office/officeart/2005/8/layout/hList6"/>
    <dgm:cxn modelId="{2CE1B764-F41A-40FE-AA4B-CF647EE7A934}" type="presParOf" srcId="{5E09383E-5822-4F3B-A871-F800B27CAEF0}" destId="{2CB870E3-67A1-4E9E-88D3-E8AAF96249C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FAD1D-2D83-4711-B971-673E8D0F1C0E}">
      <dsp:nvSpPr>
        <dsp:cNvPr id="0" name=""/>
        <dsp:cNvSpPr/>
      </dsp:nvSpPr>
      <dsp:spPr>
        <a:xfrm>
          <a:off x="0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кәсіпорынды тиімді басқару стратегиясын жасау және іске асыру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0" y="614362"/>
        <a:ext cx="2571749" cy="1543050"/>
      </dsp:txXfrm>
    </dsp:sp>
    <dsp:sp modelId="{4A225F2D-DDF3-4E0A-A1BF-B19459DAD1BE}">
      <dsp:nvSpPr>
        <dsp:cNvPr id="0" name=""/>
        <dsp:cNvSpPr/>
      </dsp:nvSpPr>
      <dsp:spPr>
        <a:xfrm>
          <a:off x="2828925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есеп саясаты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2828925" y="614362"/>
        <a:ext cx="2571749" cy="1543050"/>
      </dsp:txXfrm>
    </dsp:sp>
    <dsp:sp modelId="{CEF793CC-A808-48CC-8943-CA81AA3102F1}">
      <dsp:nvSpPr>
        <dsp:cNvPr id="0" name=""/>
        <dsp:cNvSpPr/>
      </dsp:nvSpPr>
      <dsp:spPr>
        <a:xfrm>
          <a:off x="5657849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есеп беру мен бухгалтерлік есептің дұрыс жасалуы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5657849" y="614362"/>
        <a:ext cx="2571749" cy="1543050"/>
      </dsp:txXfrm>
    </dsp:sp>
    <dsp:sp modelId="{67FDF6F0-0C5C-4614-9E10-5C9AE167EE55}">
      <dsp:nvSpPr>
        <dsp:cNvPr id="0" name=""/>
        <dsp:cNvSpPr/>
      </dsp:nvSpPr>
      <dsp:spPr>
        <a:xfrm>
          <a:off x="0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салықтық жоспарлау сызбасы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0" y="2414587"/>
        <a:ext cx="2571749" cy="1543050"/>
      </dsp:txXfrm>
    </dsp:sp>
    <dsp:sp modelId="{9AB19B93-3C3F-4414-B07A-D232D5739C99}">
      <dsp:nvSpPr>
        <dsp:cNvPr id="0" name=""/>
        <dsp:cNvSpPr/>
      </dsp:nvSpPr>
      <dsp:spPr>
        <a:xfrm>
          <a:off x="2828925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салықтық күнтізбе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2828925" y="2414587"/>
        <a:ext cx="2571749" cy="1543050"/>
      </dsp:txXfrm>
    </dsp:sp>
    <dsp:sp modelId="{2F41A16F-2123-4FA2-82CE-F51EBF5B5894}">
      <dsp:nvSpPr>
        <dsp:cNvPr id="0" name=""/>
        <dsp:cNvSpPr/>
      </dsp:nvSpPr>
      <dsp:spPr>
        <a:xfrm>
          <a:off x="5657849" y="24145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solidFill>
                <a:schemeClr val="tx1"/>
              </a:solidFill>
            </a:rPr>
            <a:t>міндеттемелердің нақты орындалуы 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5657849" y="2414587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CCFFA-1390-4E9B-BE0D-414FE7EFB2F5}">
      <dsp:nvSpPr>
        <dsp:cNvPr id="0" name=""/>
        <dsp:cNvSpPr/>
      </dsp:nvSpPr>
      <dsp:spPr>
        <a:xfrm>
          <a:off x="422932" y="558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жетілдірудің барлық тәсілдері мен әдістерінің заңдылығы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2932" y="558"/>
        <a:ext cx="3516064" cy="2109638"/>
      </dsp:txXfrm>
    </dsp:sp>
    <dsp:sp modelId="{62586E52-8109-489D-9D9C-1897F1AADBAF}">
      <dsp:nvSpPr>
        <dsp:cNvPr id="0" name=""/>
        <dsp:cNvSpPr/>
      </dsp:nvSpPr>
      <dsp:spPr>
        <a:xfrm>
          <a:off x="4290603" y="558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салуды жетілдіру схемаларын ендірудің үнемділігі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0603" y="558"/>
        <a:ext cx="3516064" cy="2109638"/>
      </dsp:txXfrm>
    </dsp:sp>
    <dsp:sp modelId="{78B41EAB-BC69-4A59-B347-1D38DBE042FD}">
      <dsp:nvSpPr>
        <dsp:cNvPr id="0" name=""/>
        <dsp:cNvSpPr/>
      </dsp:nvSpPr>
      <dsp:spPr>
        <a:xfrm>
          <a:off x="422932" y="2461803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әзірленген салық салу схемалары мен әдістерін қолданудың кешенділігі мен көп варианттылығы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2932" y="2461803"/>
        <a:ext cx="3516064" cy="2109638"/>
      </dsp:txXfrm>
    </dsp:sp>
    <dsp:sp modelId="{62D35B67-6643-4339-8491-D0FFCC0CB1B6}">
      <dsp:nvSpPr>
        <dsp:cNvPr id="0" name=""/>
        <dsp:cNvSpPr/>
      </dsp:nvSpPr>
      <dsp:spPr>
        <a:xfrm>
          <a:off x="4290603" y="2461803"/>
          <a:ext cx="3516064" cy="2109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 салық төлеушінің қызметіне және ерекшеліктеріне деген жеке қарастыру, әдіс (қатынас)</a:t>
          </a:r>
          <a:endParaRPr lang="ru-RU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0603" y="2461803"/>
        <a:ext cx="3516064" cy="2109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1ACC2-07CE-4A78-ACBB-F6B1B90C1EB8}">
      <dsp:nvSpPr>
        <dsp:cNvPr id="0" name=""/>
        <dsp:cNvSpPr/>
      </dsp:nvSpPr>
      <dsp:spPr>
        <a:xfrm>
          <a:off x="0" y="205665"/>
          <a:ext cx="8229600" cy="2139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Бірінші</a:t>
          </a:r>
          <a:r>
            <a:rPr lang="ru-RU" sz="2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топқа: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түрін, құқықтық формасын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орналасу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орнын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ұйымдық құрылымын, сонымен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қатар, капиталды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орналастыруға жататын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шешімдерді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қаражаттарды қаржыландару 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инвестициялауды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режимін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арнайы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таңдау жатады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4448" y="310113"/>
        <a:ext cx="8020704" cy="1930741"/>
      </dsp:txXfrm>
    </dsp:sp>
    <dsp:sp modelId="{B483FA71-EA4B-4140-A215-BEF07406D0B4}">
      <dsp:nvSpPr>
        <dsp:cNvPr id="0" name=""/>
        <dsp:cNvSpPr/>
      </dsp:nvSpPr>
      <dsp:spPr>
        <a:xfrm>
          <a:off x="0" y="2408663"/>
          <a:ext cx="8229600" cy="2139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Екінші</a:t>
          </a:r>
          <a:r>
            <a:rPr lang="ru-RU" sz="22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топ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ағымдық салық жоспарлаумен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бухгалтерлік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есепті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жүргізу әдістері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шаруашылық тәжірибеде қолданатын азаматтық-құқықтық келісім-шарттар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формалары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салықтық жеңілдіктерді қолдану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салуға қатысты активтер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құрамын анықтау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екі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рет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әдісін жою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іскерлік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серіктестікті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таңдау және 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т.б.) 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жағдайларды қалыптастырады.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4448" y="2513111"/>
        <a:ext cx="8020704" cy="19307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EB5E-606B-480F-8F9C-9C5EE9914C7A}">
      <dsp:nvSpPr>
        <dsp:cNvPr id="0" name=""/>
        <dsp:cNvSpPr/>
      </dsp:nvSpPr>
      <dsp:spPr>
        <a:xfrm rot="16200000">
          <a:off x="-979028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ұйымның қаржы-шаруашылық қызметтерін алдын-ала</a:t>
          </a: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талдаудан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005" y="914400"/>
        <a:ext cx="2611933" cy="2743200"/>
      </dsp:txXfrm>
    </dsp:sp>
    <dsp:sp modelId="{4C6DD886-48C3-471C-B10D-4836DDEB651F}">
      <dsp:nvSpPr>
        <dsp:cNvPr id="0" name=""/>
        <dsp:cNvSpPr/>
      </dsp:nvSpPr>
      <dsp:spPr>
        <a:xfrm rot="16200000">
          <a:off x="1828799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салықты жоспарлаудың біршама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перспективалы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бағыттарын айқындау мақсатында әрекеттегі заңнаманы  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 бір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 төлеушінің салық проблемаларын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талдаудан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808832" y="914400"/>
        <a:ext cx="2611933" cy="2743200"/>
      </dsp:txXfrm>
    </dsp:sp>
    <dsp:sp modelId="{2CB870E3-67A1-4E9E-88D3-E8AAF96249C3}">
      <dsp:nvSpPr>
        <dsp:cNvPr id="0" name=""/>
        <dsp:cNvSpPr/>
      </dsp:nvSpPr>
      <dsp:spPr>
        <a:xfrm rot="16200000">
          <a:off x="4636628" y="980033"/>
          <a:ext cx="4572000" cy="261193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нақты бір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түрлеріндегі серіктестер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бәсекелестерге салық салуды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кемелдендіру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схемаларын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зерттеуден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 сонымен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кәсіпорындағы ең тиімді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салық 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салу </a:t>
          </a:r>
          <a:r>
            <a:rPr lang="ru-RU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тәсілдерін қолданудан</a:t>
          </a:r>
          <a:r>
            <a:rPr lang="ru-RU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  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616661" y="914400"/>
        <a:ext cx="2611933" cy="2743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tom.tilimen.org/injenerlik-jene-kompeyuterlik-grafika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068960"/>
            <a:ext cx="856895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–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b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болжамдау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560CDA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механизмі</a:t>
            </a:r>
            <a:r>
              <a:rPr lang="ru-RU" b="1" dirty="0" smtClean="0">
                <a:solidFill>
                  <a:srgbClr val="560CDA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b="1" dirty="0" err="1" smtClean="0">
                <a:solidFill>
                  <a:srgbClr val="560CDA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элементі</a:t>
            </a:r>
            <a:r>
              <a:rPr lang="ru-RU" b="1" dirty="0" smtClean="0">
                <a:solidFill>
                  <a:srgbClr val="560CDA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b="1" dirty="0" err="1" smtClean="0">
                <a:solidFill>
                  <a:srgbClr val="560CDA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ретінде</a:t>
            </a:r>
            <a:endParaRPr lang="ru-RU" b="1" dirty="0">
              <a:solidFill>
                <a:srgbClr val="560CD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109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/>
          <a:lstStyle/>
          <a:p>
            <a:pPr lvl="0"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Салықтық реттеу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инвестициялық процестерге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салалардағы технологиялардың жаңаруына, бюджеттің тепе-теңдігін, 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аударымдардың өзін-өзі реттеуі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экономикалық әсер етуді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алдына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ұйымды қаржылық жоспарлаудың маңызды құрамдас бөліктерінің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/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Салықты оңтайландырудағы басты мақсат болып-салық ауыртпалығын төмендету, сәйкесінше салық ауыртпалығын төмендету  кезінде салық тәуекелі де жоғарлайды. Сондықтан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салықтық жоспарлаудың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салықтық төлемдерді оңтайландырудағы атқаратын рөлі жоғары.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Жоспарлау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атқарылатын іске бағытталған, ақпаратты саналы түрде талдау процесі. 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Кез-келген шаруашылық қызметтің мақсатқа жетуі, ғылыми немесе логикалық тұрғыдан нәтежиесін болжаудың әсерінен болады.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/>
          </a:bodyPr>
          <a:lstStyle/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ұзақ мерзімді «Қазақстан - 2030» даму стратегиясының басым бағыттарында сипатталғандай, жоғарғы дәрежелі өркениетті нарықта  экономикалық өсудің нақты тұрақты өсу қарқынына қол жеткізу барысында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салықтық жоспа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рлау маңызды орынға ие. Аталмыш басым бағыттарды жүзеге асыруды бір жағынан салық әкімшілігін, оның ішінде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салықтық жоспарлауды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жетілдіру арқылы  жүргізуге болады. 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Сондықтан салықтық жоспарлауды теориялық тұрғыдан талдау өзекті мәселелердің санатына жатады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 – ең аз шығынмен ең жоғарғы қаржылық нәтижеге жету үшін салық салу жүйесін ұйымдастыру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Салықтық жоспарлау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салуды тиімді етуді, салық төлемдерін кемелдендірудің жағдайлы схемаларын әзірлеуді, түрлі басқарушылық шешімдердің салықтық салдарын уақытылы талдау үшін салық салуды ұйымдастыруды білдіреді. </a:t>
            </a:r>
          </a:p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Салықтық жоспарлау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аясында салық төлемдерін жоспарлау кәсіпорынға қолда бар ресурстарын тиімдірек басқаруға мүмкіндік береді.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Салықтық жоспарлауға негіз болатын факторлар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мемлекеттің салық,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бюджет,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инвестициялық саясаттарының негізгі даму бағыттарын ескеру;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кәсіпорынның есеп саясатын жүргізу;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заң бойынша белгіленген барлық салық жеңілдіктерін толық және дұрыс қолдана отырып,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төлеушінің салық міндеттемесін орындау;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салық төлеу мерзімін ұзарту, салық және инвестициялық жеңілдіктерді алу мүмкіндігін бағалау,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т.б.  тәрізді факторлар танылады.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Салықтық жоспарлаудың функциялары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32856"/>
          <a:ext cx="8229600" cy="1368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368151">
                <a:tc>
                  <a:txBody>
                    <a:bodyPr/>
                    <a:lstStyle/>
                    <a:p>
                      <a:pPr algn="ctr"/>
                      <a:r>
                        <a:rPr kumimoji="0"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жедел (оперативті)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бақылау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жоспарлау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Салықтық жоспарлаудың негізгі элементтері: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жоспарлаудың негізгі қағидалары мыналар: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i="1" dirty="0" err="1" smtClean="0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sz="54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Салық механизмінің экономикалық мазмұны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Салық механизмінің мәні және құрылымы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болжамдау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салық элементі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791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Салықтық жоспарлаудың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қазіргі кездегі түрлері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 мерзімді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ұзақ мерзімді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перспективаларда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ауыртпалығының сомасын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есептеумен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қаржылық-шаруашылық шешім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қаражаттарды инвестициялау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ұйымдастыру,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филиал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 нарыққа шығу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өндіріс көлемінің ұлғаюы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серіктестік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бағалануы тиіс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жорамалдайды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жалтаруынан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tax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evasion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Соңғысы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қасақана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бұрмалау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шегерімдер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төлемдер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міндеттемелерді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түсіндіріледі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4080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қана салық заңнамасымен ұсынылатын барлық мүмкіндіктерді дұрыс және толықтай қолдануға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заңдарымен белгіленген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өзінің қаржылық-шаруашылық қызметі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 әдістерін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міндеттемелерді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азайтудың заңдық әдістерімен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Салықтық жоспарлаудың  барлық ұйымдастыру-шаруашылық және қаржылық жағдайларды екі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үлкен топқа бөлуге болады</a:t>
            </a:r>
            <a:r>
              <a:rPr lang="ru-RU" sz="2400" dirty="0" smtClean="0">
                <a:solidFill>
                  <a:schemeClr val="tx1"/>
                </a:solidFill>
              </a:rPr>
              <a:t>: </a:t>
            </a:r>
            <a:r>
              <a:rPr lang="ru-RU" sz="2400" dirty="0" err="1" smtClean="0">
                <a:solidFill>
                  <a:schemeClr val="tx1"/>
                </a:solidFill>
              </a:rPr>
              <a:t>күтілетін және жүзеге асырылатын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744295"/>
              </p:ext>
            </p:extLst>
          </p:nvPr>
        </p:nvGraphicFramePr>
        <p:xfrm>
          <a:off x="457200" y="1700808"/>
          <a:ext cx="8229600" cy="4753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Салықты жоспарлауды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ұйымдастыру төмендегілерден құралады: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450963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901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Салықтық есеп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бюджеттен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қорлармен ұйымның салықтық міндеттемелері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ахуалын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шұғыл түрде бақылау.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Құжат айналымы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(салық регистрларын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әзірлеу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тұрғысынан оңтайлы 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есепті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ұйымдастыру сіздің бюджеттің және бюджеттен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қорлардың алдындағы қарызыңызды 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басқаруға, салықтық тәуекелдер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қажетсіз қаржылық салдардан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құтылуыңызға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Кәсіпорында салықтық есепті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орнықтыру терең кәсіби білім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тәжірибені талап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94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механизмі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ставкасы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механизміне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нысан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механизмі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іс-қимылдарының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асырудың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шарттары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тәртіптерінің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бағытталмаған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іс-қимыл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ұдайы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субъективтік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сұғу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нысанының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өзгеруіне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механизмі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салуды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басқарудың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құқыққа сүйеніп, салық қатынастарын реттеуге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55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 механизмі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ұйымдық-экономикалық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ұғымды түсіндіретін салық теориясының аясы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 табыстың бөлігінде өндірісте жасалынған бөлігін қоғамдастыру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қалыптасатын қайта бөлу қатынасы 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 басқару 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механизмі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салықтарды белгілеудің принциптерінен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нысандары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өзгерту 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күшін жоюдан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төлеуді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шаралардан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процесте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қалыптасатын қатынастың барлық саласын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қосалқы жүйемен шектеуге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реттеу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салықтық бақылау.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саясатының мәнін ашудың әдістемелік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алғышарты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қатынастар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мемлекеттің қаржы ресурстарын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шаруашылық субъектілер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қатынастар 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Салықтық қатынастарды басқаруда әртүрлі ұйымдастырушылық-құқықтық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тәсілдер,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нормалар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құралдар, нысандар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Салықтық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қатынастарды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әдістерін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бекіте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актілерде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рәсімдейді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ЖІӨ-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төлем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ставкалары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err="1" smtClean="0">
                <a:solidFill>
                  <a:schemeClr val="tx1"/>
                </a:solidFill>
              </a:rPr>
              <a:t>Мемлекет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</a:rPr>
              <a:t>өзінің салық саясатын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</a:rPr>
              <a:t>салық механизмі</a:t>
            </a:r>
            <a:r>
              <a:rPr lang="ru-RU" sz="2700" dirty="0" smtClean="0">
                <a:solidFill>
                  <a:schemeClr val="tx1"/>
                </a:solidFill>
              </a:rPr>
              <a:t>, </a:t>
            </a:r>
            <a:r>
              <a:rPr lang="ru-RU" sz="2700" dirty="0" err="1" smtClean="0">
                <a:solidFill>
                  <a:schemeClr val="tx1"/>
                </a:solidFill>
              </a:rPr>
              <a:t>оның тұтқалары, бөлімшелері </a:t>
            </a:r>
            <a:r>
              <a:rPr lang="ru-RU" sz="2700" dirty="0" smtClean="0">
                <a:solidFill>
                  <a:schemeClr val="tx1"/>
                </a:solidFill>
              </a:rPr>
              <a:t>мен </a:t>
            </a:r>
            <a:r>
              <a:rPr lang="ru-RU" sz="2700" dirty="0" err="1" smtClean="0">
                <a:solidFill>
                  <a:schemeClr val="tx1"/>
                </a:solidFill>
              </a:rPr>
              <a:t>элементтері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</a:rPr>
              <a:t>арқылы жүзеге асырады</a:t>
            </a:r>
            <a:r>
              <a:rPr lang="ru-RU" sz="2700" dirty="0" smtClean="0">
                <a:solidFill>
                  <a:schemeClr val="tx1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8016"/>
          </a:xfrm>
        </p:spPr>
        <p:txBody>
          <a:bodyPr>
            <a:normAutofit/>
          </a:bodyPr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Құқықтық реттеу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және регламентеу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басқару органдары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салықтық реттеуді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ұйымдастыру 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заңдық актілерді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шығару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қабылдауды білдіреді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Регламенттеуші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құжаттар болып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салықтар 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заңдар, әр қаржы жылына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қабылданатын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 және осындай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нормативтік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құжаттар табылады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Қаржы министрлігі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қаржы және салық органдары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жұмыс істеп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тұрған заңдар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Үкіметтің қаулылары негізінде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оларға берілген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өкілеттік шегінде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салықтық тәртіпті сақтауды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мемлекеттің экономикалық дамуының сол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кездегі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жағдайының талаптарына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экономикалық саясат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жүргізуге мүмкіндік жасайтын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салықтық қатынастарды ұйымдастырудың бірыңғай ережелерін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белгілейтін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нұсқаулықтар 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құжаттарды жасап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шығарады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Салықтық жоспарлау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билікпен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экономикалық заңдарды ескере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салалар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аймақтардың дамуын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экономиканың дамуының мақсатты бағытталуына сәйкес процестерді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координациялау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экономиканы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Салықтық болжамдау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жоспарлаумен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өткен кезеңдегі шаруашылық-ұдайы өндірістік жағдайларды бағалауды 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экономикалық дамудың перспективаларын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айқындайды; салық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концепциясын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салық салу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 түрінде белгілеп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салықтар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бекітеді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258</TotalTime>
  <Words>749</Words>
  <Application>Microsoft Office PowerPoint</Application>
  <PresentationFormat>Экран (4:3)</PresentationFormat>
  <Paragraphs>81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Яркая</vt:lpstr>
      <vt:lpstr>3 –ДӘРІС Салықтық жоспарлау мен болжамдау салық механизмі элементі ретінде</vt:lpstr>
      <vt:lpstr>Жоспар: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Мемлекет өзінің салық саясатын салық механизмі, оның тұтқалары, бөлімшелері мен элементтері арқылы жүзеге асырады.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Салықты жоспарлау – ең аз шығынмен ең жоғарғы қаржылық нәтижеге жету үшін салық салу жүйесін ұйымдастыру</vt:lpstr>
      <vt:lpstr>Салықтық жоспарлауға негіз болатын факторлар</vt:lpstr>
      <vt:lpstr>Салықтық жоспарлаудың функциялары</vt:lpstr>
      <vt:lpstr>Салықтық жоспарлаудың негізгі элементтері: </vt:lpstr>
      <vt:lpstr>Салықты жоспарлаудың негізгі қағидалары мыналар: </vt:lpstr>
      <vt:lpstr>Презентация PowerPoint</vt:lpstr>
      <vt:lpstr>Презентация PowerPoint</vt:lpstr>
      <vt:lpstr>Презентация PowerPoint</vt:lpstr>
      <vt:lpstr>Салықтық жоспарлаудың  барлық ұйымдастыру-шаруашылық және қаржылық жағдайларды екі үлкен топқа бөлуге болады: күтілетін және жүзеге асырылатын. </vt:lpstr>
      <vt:lpstr>Салықты жоспарлауды  ұйымдастыру төмендегілерден құралады: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Аудиторлық  қорытынды жасау тапсыру тәртібі  Аудит бағдарламасын дайындау</dc:title>
  <dc:creator>user</dc:creator>
  <cp:lastModifiedBy>admin</cp:lastModifiedBy>
  <cp:revision>36</cp:revision>
  <dcterms:created xsi:type="dcterms:W3CDTF">2020-04-17T02:53:34Z</dcterms:created>
  <dcterms:modified xsi:type="dcterms:W3CDTF">2021-09-17T11:52:39Z</dcterms:modified>
</cp:coreProperties>
</file>